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3" r:id="rId3"/>
    <p:sldId id="300" r:id="rId4"/>
    <p:sldId id="276" r:id="rId5"/>
    <p:sldId id="278" r:id="rId6"/>
    <p:sldId id="305" r:id="rId7"/>
    <p:sldId id="277" r:id="rId8"/>
    <p:sldId id="302" r:id="rId9"/>
    <p:sldId id="279" r:id="rId10"/>
    <p:sldId id="303" r:id="rId11"/>
    <p:sldId id="280" r:id="rId12"/>
    <p:sldId id="301" r:id="rId13"/>
    <p:sldId id="304" r:id="rId14"/>
    <p:sldId id="306" r:id="rId15"/>
    <p:sldId id="282" r:id="rId16"/>
    <p:sldId id="283" r:id="rId17"/>
    <p:sldId id="284" r:id="rId18"/>
    <p:sldId id="287" r:id="rId19"/>
    <p:sldId id="309" r:id="rId20"/>
    <p:sldId id="293" r:id="rId21"/>
    <p:sldId id="285" r:id="rId22"/>
    <p:sldId id="286" r:id="rId23"/>
    <p:sldId id="288" r:id="rId24"/>
    <p:sldId id="310" r:id="rId25"/>
    <p:sldId id="289" r:id="rId26"/>
    <p:sldId id="311" r:id="rId27"/>
    <p:sldId id="290" r:id="rId28"/>
    <p:sldId id="312" r:id="rId29"/>
    <p:sldId id="291" r:id="rId30"/>
    <p:sldId id="274" r:id="rId31"/>
    <p:sldId id="296" r:id="rId32"/>
    <p:sldId id="297" r:id="rId33"/>
    <p:sldId id="308" r:id="rId34"/>
    <p:sldId id="271" r:id="rId35"/>
    <p:sldId id="307" r:id="rId3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A0A0A0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0" autoAdjust="0"/>
    <p:restoredTop sz="88034" autoAdjust="0"/>
  </p:normalViewPr>
  <p:slideViewPr>
    <p:cSldViewPr>
      <p:cViewPr>
        <p:scale>
          <a:sx n="100" d="100"/>
          <a:sy n="100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0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5/21/2010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2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January, the ARPANET standardizes on the TCP/IP protocols adopted by the Department of Defense (DOD). DOD splits the network into a public ‘ARPANET’ and a classified ‘MILNET, ‘ with only 45 hosts remaining on the ARPANET.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12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2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886200"/>
            <a:ext cx="9144000" cy="1803688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3962400"/>
            <a:ext cx="6934200" cy="1618488"/>
          </a:xfrm>
          <a:noFill/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910458"/>
            <a:ext cx="1371600" cy="76960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5665695"/>
            <a:ext cx="9144000" cy="762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11" name="Picture 5" descr="Department Logos 2008-horizontal.jpg"/>
          <p:cNvPicPr>
            <a:picLocks noChangeAspect="1"/>
          </p:cNvPicPr>
          <p:nvPr userDrawn="1"/>
        </p:nvPicPr>
        <p:blipFill>
          <a:blip r:embed="rId3" cstate="print">
            <a:grayscl/>
          </a:blip>
          <a:stretch>
            <a:fillRect/>
          </a:stretch>
        </p:blipFill>
        <p:spPr bwMode="auto">
          <a:xfrm>
            <a:off x="0" y="5867400"/>
            <a:ext cx="5124465" cy="91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2514600"/>
            <a:ext cx="8610600" cy="1143000"/>
          </a:xfrm>
          <a:noFill/>
        </p:spPr>
        <p:txBody>
          <a:bodyPr vert="horz">
            <a:noAutofit/>
          </a:bodyPr>
          <a:lstStyle>
            <a:lvl1pPr algn="l">
              <a:defRPr sz="4000" b="1" cap="all" spc="150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SNRGSlides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62600" y="158494"/>
            <a:ext cx="3453391" cy="1213106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3810000"/>
            <a:ext cx="9144000" cy="76200"/>
          </a:xfrm>
          <a:prstGeom prst="rect">
            <a:avLst/>
          </a:prstGeom>
          <a:solidFill>
            <a:schemeClr val="accent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3962400" cy="25542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4145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762000"/>
            <a:ext cx="3962400" cy="25542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4145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32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8077200" cy="5486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3962400" cy="5486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762000"/>
            <a:ext cx="3962400" cy="5486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3962400" cy="25542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4145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762000"/>
            <a:ext cx="3962400" cy="5486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762000"/>
            <a:ext cx="3962400" cy="5486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762000"/>
            <a:ext cx="3962400" cy="25542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4145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3810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762000"/>
            <a:ext cx="8074152" cy="25542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4145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4145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733800"/>
            <a:ext cx="3965448" cy="252069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>
          <a:xfrm>
            <a:off x="304800" y="6477000"/>
            <a:ext cx="2819400" cy="3048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Bradley Cowie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3200400" y="6477000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705600" y="6354712"/>
            <a:ext cx="1676400" cy="427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SNRGHoriz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30828" y="6324600"/>
            <a:ext cx="2222372" cy="4881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3" r:id="rId9"/>
    <p:sldLayoutId id="2147483658" r:id="rId10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sz="32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Bradley Cowie</a:t>
            </a:r>
          </a:p>
          <a:p>
            <a:r>
              <a:rPr lang="en-ZA" dirty="0" smtClean="0"/>
              <a:t>Supervised by Barry Irwin</a:t>
            </a:r>
          </a:p>
          <a:p>
            <a:r>
              <a:rPr lang="en-ZA" dirty="0" smtClean="0"/>
              <a:t>Security and Networks Research Group</a:t>
            </a:r>
          </a:p>
          <a:p>
            <a:r>
              <a:rPr lang="en-ZA" dirty="0" smtClean="0"/>
              <a:t>Department of Computer Science</a:t>
            </a:r>
          </a:p>
          <a:p>
            <a:r>
              <a:rPr lang="en-ZA" dirty="0" smtClean="0"/>
              <a:t>Rhodes University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Mathematical analysis of network telescope traffic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 automated security metric generation</a:t>
            </a:r>
            <a:endParaRPr lang="en-Z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Security Metrics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0415" y="923925"/>
            <a:ext cx="7696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Not everything that can be counted counts, and not everything that counts can be counted. </a:t>
            </a:r>
          </a:p>
          <a:p>
            <a:endParaRPr lang="en-US" sz="2200" i="1" dirty="0"/>
          </a:p>
          <a:p>
            <a:r>
              <a:rPr lang="en-US" sz="2200" dirty="0" smtClean="0"/>
              <a:t>Attributed to Albert Einstein</a:t>
            </a:r>
          </a:p>
          <a:p>
            <a:endParaRPr lang="en-US" sz="2200" dirty="0"/>
          </a:p>
          <a:p>
            <a:r>
              <a:rPr lang="en-US" sz="2200" i="1" dirty="0"/>
              <a:t>While the sage advice “</a:t>
            </a:r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you can’t manage what you can’t measure</a:t>
            </a:r>
            <a:r>
              <a:rPr lang="en-US" sz="2200" i="1" dirty="0"/>
              <a:t>” (</a:t>
            </a:r>
            <a:r>
              <a:rPr lang="en-US" sz="2200" i="1" dirty="0"/>
              <a:t>Drucker</a:t>
            </a:r>
            <a:r>
              <a:rPr lang="en-US" sz="2200" i="1" dirty="0"/>
              <a:t>, 1993) is still very much true, in an e-Business environment it is also true that “</a:t>
            </a:r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you can’t measure what you can’t monitor</a:t>
            </a:r>
            <a:r>
              <a:rPr lang="en-US" sz="2200" i="1" dirty="0"/>
              <a:t>”.</a:t>
            </a:r>
          </a:p>
          <a:p>
            <a:endParaRPr lang="en-US" sz="2200" dirty="0"/>
          </a:p>
          <a:p>
            <a:r>
              <a:rPr lang="en-US" sz="2200" dirty="0"/>
              <a:t>Drucker</a:t>
            </a:r>
            <a:r>
              <a:rPr lang="en-US" sz="2200" dirty="0"/>
              <a:t>, P. (1993). The Practice of Management (Reissue edition). New York, NY: Harper Business.</a:t>
            </a:r>
          </a:p>
          <a:p>
            <a:endParaRPr lang="en-US" sz="22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7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Artificial Intelligence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784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It is the science and engineering of making intelligent machines, especially </a:t>
            </a:r>
            <a:r>
              <a:rPr lang="en-US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intelligent computer programs</a:t>
            </a:r>
            <a:r>
              <a:rPr lang="en-US" i="1" dirty="0"/>
              <a:t>. It is related to the similar task of using computers to </a:t>
            </a:r>
            <a:r>
              <a:rPr lang="en-US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understand human intelligence</a:t>
            </a:r>
            <a:r>
              <a:rPr lang="en-US" i="1" dirty="0"/>
              <a:t>, but AI does not have to confine itself to methods that are biologically observable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i="1" dirty="0"/>
              <a:t>WHAT IS ARTIFICIAL INTELLIGENCE</a:t>
            </a:r>
            <a:r>
              <a:rPr lang="en-US" i="1" dirty="0" smtClean="0"/>
              <a:t>?, </a:t>
            </a:r>
            <a:r>
              <a:rPr lang="en-US" dirty="0" smtClean="0"/>
              <a:t>John </a:t>
            </a:r>
            <a:r>
              <a:rPr lang="en-US" dirty="0"/>
              <a:t>McCarthy, S</a:t>
            </a:r>
            <a:r>
              <a:rPr lang="en-US" dirty="0" smtClean="0"/>
              <a:t>tanford University, 2007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8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Potential techniques to be explored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Bradley Cowie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784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Simple Neural Networks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Complex Neural Networks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Bayesian Networks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Genetic Algorithms (for rule optimization)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39624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∑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10200" y="3962400"/>
            <a:ext cx="838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>
            <a:off x="3962400" y="4305300"/>
            <a:ext cx="1447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4276725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43300" y="4648200"/>
            <a:ext cx="0" cy="1028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00200" y="3857625"/>
            <a:ext cx="15240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00200" y="4238625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1"/>
          </p:cNvCxnSpPr>
          <p:nvPr/>
        </p:nvCxnSpPr>
        <p:spPr>
          <a:xfrm flipV="1">
            <a:off x="1600200" y="4305300"/>
            <a:ext cx="1524000" cy="3238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02809" y="3844349"/>
            <a:ext cx="3193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W</a:t>
            </a:r>
            <a:r>
              <a:rPr lang="en-US" sz="800" b="1" baseline="-25000" dirty="0" smtClean="0"/>
              <a:t>1</a:t>
            </a:r>
            <a:endParaRPr lang="en-US" sz="800" b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2502809" y="4417337"/>
            <a:ext cx="3193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W</a:t>
            </a:r>
            <a:r>
              <a:rPr lang="en-US" sz="800" b="1" baseline="-25000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02541" y="4238625"/>
            <a:ext cx="3193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W</a:t>
            </a:r>
            <a:r>
              <a:rPr lang="en-US" sz="800" b="1" baseline="-25000" dirty="0" smtClean="0"/>
              <a:t>2</a:t>
            </a:r>
            <a:endParaRPr lang="en-US" sz="800" b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280882" y="3652123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</a:t>
            </a:r>
            <a:r>
              <a:rPr lang="en-US" sz="1200" b="1" baseline="-25000" dirty="0" smtClean="0"/>
              <a:t>1</a:t>
            </a:r>
            <a:endParaRPr lang="en-US" sz="1200" b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1280882" y="4089856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80882" y="4525059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</a:t>
            </a:r>
            <a:r>
              <a:rPr lang="en-US" sz="1200" b="1" baseline="-25000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43300" y="53340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en-US" sz="12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38819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CAIDA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153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Cooperative Association for Internet Data Analysis (CAIDA</a:t>
            </a:r>
            <a:r>
              <a:rPr lang="en-US" dirty="0" smtClean="0"/>
              <a:t>) is a research body that together with the American government, commercial interest and academic intuitions (UCSD). They have produced a lot of work relating to network telescopes and analysis including papers such as :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/>
              <a:t>Internet Mapping: from Art to </a:t>
            </a:r>
            <a:r>
              <a:rPr lang="en-US" i="1" dirty="0" smtClean="0"/>
              <a:t>Science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Code-Red: a case study on the spread and victims of an Internet </a:t>
            </a:r>
            <a:r>
              <a:rPr lang="en-US" dirty="0" smtClean="0"/>
              <a:t>worm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 Day at the Root of the </a:t>
            </a:r>
            <a:r>
              <a:rPr lang="en-US" dirty="0" smtClean="0"/>
              <a:t>Internet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Internet Measurement Data </a:t>
            </a:r>
            <a:r>
              <a:rPr lang="en-US" dirty="0" smtClean="0"/>
              <a:t>Catalog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 Robust System for Accurate Real-time Summaries of Internet Traffic: Technical </a:t>
            </a:r>
            <a:r>
              <a:rPr lang="en-US" dirty="0" smtClean="0"/>
              <a:t>Report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Spread of the Witty </a:t>
            </a:r>
            <a:r>
              <a:rPr lang="en-US" dirty="0" smtClean="0"/>
              <a:t>Worm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Network Telescopes: Technical </a:t>
            </a:r>
            <a:r>
              <a:rPr lang="en-US" dirty="0" smtClean="0"/>
              <a:t>Report (fundamental reading in network telescopes)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6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Other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Bradley Cowie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large volume of work consisting of numerical and statistical analysis of the data entering and leaving a networks with the goal of this analysis to detect malicious activity. These models tend to be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Extremely heavy and complex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Fairly rigid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Consider a typical network (not data from a Network Telescope)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Generally aren’t implemented in the real world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Some of these techniques include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Classification of nodes allowing for statistical clustering (</a:t>
            </a:r>
            <a:r>
              <a:rPr lang="en-US" dirty="0" smtClean="0"/>
              <a:t>K - </a:t>
            </a:r>
            <a:r>
              <a:rPr lang="en-US" dirty="0" smtClean="0"/>
              <a:t>clustering)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8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Data Summarization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23925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R</a:t>
            </a:r>
            <a:r>
              <a:rPr lang="en-US" sz="2200" dirty="0" smtClean="0"/>
              <a:t>educes </a:t>
            </a:r>
            <a:r>
              <a:rPr lang="en-US" sz="2200" dirty="0"/>
              <a:t>the data set into more manageable </a:t>
            </a:r>
            <a:r>
              <a:rPr lang="en-US" sz="2200" dirty="0" smtClean="0"/>
              <a:t>components from </a:t>
            </a:r>
            <a:r>
              <a:rPr lang="en-US" sz="2200" dirty="0"/>
              <a:t>which more meaningful analysis can be </a:t>
            </a:r>
            <a:r>
              <a:rPr lang="en-US" sz="2200" dirty="0" smtClean="0"/>
              <a:t>made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 smtClean="0"/>
              <a:t>database of packet headers can be reduced into a number of numerical measures for a given time period.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Consider </a:t>
            </a:r>
            <a:r>
              <a:rPr lang="en-US" sz="2200" dirty="0" smtClean="0"/>
              <a:t>variations in measures at the yearly, monthly, quarterly, daily and hourly (maybe) level. </a:t>
            </a:r>
          </a:p>
          <a:p>
            <a:endParaRPr lang="en-US" sz="2200" dirty="0"/>
          </a:p>
          <a:p>
            <a:r>
              <a:rPr lang="en-US" sz="2200" dirty="0" smtClean="0"/>
              <a:t>Types of </a:t>
            </a:r>
            <a:r>
              <a:rPr lang="en-US" sz="2200" dirty="0" smtClean="0"/>
              <a:t>measures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Mean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</a:t>
            </a:r>
            <a:r>
              <a:rPr lang="en-US" sz="2200" dirty="0" smtClean="0"/>
              <a:t>edian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S</a:t>
            </a:r>
            <a:r>
              <a:rPr lang="en-US" sz="2200" dirty="0" smtClean="0"/>
              <a:t>liding average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Standard deviation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S</a:t>
            </a:r>
            <a:r>
              <a:rPr lang="en-US" sz="2200" dirty="0" smtClean="0"/>
              <a:t>imple counts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Ratios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7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Data Summarization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23925"/>
            <a:ext cx="8153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“Interesting” measures relating to </a:t>
            </a:r>
            <a:r>
              <a:rPr lang="en-US" sz="2200" dirty="0" smtClean="0"/>
              <a:t>a </a:t>
            </a:r>
            <a:r>
              <a:rPr lang="en-US" sz="2200" dirty="0" smtClean="0"/>
              <a:t>network </a:t>
            </a:r>
            <a:r>
              <a:rPr lang="en-US" sz="2200" dirty="0" smtClean="0"/>
              <a:t>packet </a:t>
            </a:r>
            <a:r>
              <a:rPr lang="en-US" sz="2200" dirty="0" smtClean="0"/>
              <a:t>header :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Total Packet </a:t>
            </a:r>
            <a:r>
              <a:rPr lang="en-US" sz="2200" dirty="0" smtClean="0"/>
              <a:t>Count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Mean </a:t>
            </a:r>
            <a:r>
              <a:rPr lang="en-US" sz="2200" dirty="0" smtClean="0"/>
              <a:t>Packet </a:t>
            </a:r>
            <a:r>
              <a:rPr lang="en-US" sz="2200" dirty="0" smtClean="0"/>
              <a:t>Count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Median </a:t>
            </a:r>
            <a:r>
              <a:rPr lang="en-US" sz="2200" dirty="0" smtClean="0"/>
              <a:t>Packet </a:t>
            </a:r>
            <a:r>
              <a:rPr lang="en-US" sz="2200" dirty="0" smtClean="0"/>
              <a:t>Count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Standard </a:t>
            </a:r>
            <a:r>
              <a:rPr lang="en-US" sz="2200" dirty="0" smtClean="0"/>
              <a:t>Deviation in Packet </a:t>
            </a:r>
            <a:r>
              <a:rPr lang="en-US" sz="2200" dirty="0" smtClean="0"/>
              <a:t>Size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Counts </a:t>
            </a:r>
            <a:r>
              <a:rPr lang="en-US" sz="2200" dirty="0" smtClean="0"/>
              <a:t>by IP grouped at /24 /16 /</a:t>
            </a:r>
            <a:r>
              <a:rPr lang="en-US" sz="2200" dirty="0" smtClean="0"/>
              <a:t>8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Counts </a:t>
            </a:r>
            <a:r>
              <a:rPr lang="en-US" sz="2200" dirty="0" smtClean="0"/>
              <a:t>by Top </a:t>
            </a:r>
            <a:r>
              <a:rPr lang="en-US" sz="2200" dirty="0" smtClean="0"/>
              <a:t>Ports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Ratio </a:t>
            </a:r>
            <a:r>
              <a:rPr lang="en-US" sz="2200" dirty="0" smtClean="0"/>
              <a:t>by Top Ports etc.</a:t>
            </a:r>
          </a:p>
          <a:p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“</a:t>
            </a:r>
            <a:r>
              <a:rPr lang="en-US" sz="2200" dirty="0"/>
              <a:t>S</a:t>
            </a:r>
            <a:r>
              <a:rPr lang="en-US" sz="2200" dirty="0" smtClean="0"/>
              <a:t>ufficiently</a:t>
            </a:r>
            <a:r>
              <a:rPr lang="en-US" sz="2200" dirty="0" smtClean="0"/>
              <a:t>” large changes in these values we could assume that there has been a significant change in the composition of anomalous traffic on the Internet.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This may be indicative of a Network Incident.</a:t>
            </a:r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2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23925"/>
            <a:ext cx="7696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It is important to measure “new” readings relative to </a:t>
            </a:r>
            <a:r>
              <a:rPr lang="en-US" sz="2200" dirty="0" smtClean="0"/>
              <a:t>a previously </a:t>
            </a:r>
            <a:r>
              <a:rPr lang="en-US" sz="2200" dirty="0" smtClean="0"/>
              <a:t>known </a:t>
            </a:r>
            <a:r>
              <a:rPr lang="en-US" sz="2200" dirty="0" smtClean="0"/>
              <a:t>norm.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This raises three key issues </a:t>
            </a:r>
          </a:p>
          <a:p>
            <a:endParaRPr lang="en-US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How do we even begin to define what measures are appropriate to define normality of network traffic (and for a network telescope at that</a:t>
            </a:r>
            <a:r>
              <a:rPr lang="en-US" sz="22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Previous normality may be skewed significantly by previous incidents </a:t>
            </a:r>
            <a:endParaRPr lang="en-US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Normality may vary significantly depending on the time interval considered 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8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3074" name="Picture 2" descr="D:\Thesis work\Reports\p_count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6629400" cy="511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52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Normality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3074" name="Picture 2" descr="D:\Thesis work\Reports\p_count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6629400" cy="511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724400" y="2895600"/>
            <a:ext cx="685800" cy="67627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362200" y="2895599"/>
            <a:ext cx="685800" cy="67627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962400" y="2895598"/>
            <a:ext cx="685800" cy="67627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972176" y="3810000"/>
            <a:ext cx="657224" cy="304800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09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762001"/>
            <a:ext cx="32004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342900"/>
            <a:r>
              <a:rPr lang="en-US" sz="1400" b="1" dirty="0" smtClean="0"/>
              <a:t>Foreword</a:t>
            </a:r>
          </a:p>
          <a:p>
            <a:pPr marL="628650" indent="-342900"/>
            <a:endParaRPr lang="en-US" sz="1400" b="1" dirty="0"/>
          </a:p>
          <a:p>
            <a:pPr marL="628650" indent="-342900"/>
            <a:r>
              <a:rPr lang="en-US" sz="1400" b="1" dirty="0" smtClean="0"/>
              <a:t>Introduction</a:t>
            </a:r>
            <a:endParaRPr lang="en-US" sz="1400" b="1" dirty="0"/>
          </a:p>
          <a:p>
            <a:pPr marL="628650" indent="-342900"/>
            <a:r>
              <a:rPr lang="en-US" sz="1400" b="1" dirty="0"/>
              <a:t>	</a:t>
            </a:r>
            <a:r>
              <a:rPr lang="en-US" sz="1400" dirty="0"/>
              <a:t>Problem </a:t>
            </a:r>
            <a:r>
              <a:rPr lang="en-US" sz="1400" dirty="0" smtClean="0"/>
              <a:t>Statement</a:t>
            </a:r>
          </a:p>
          <a:p>
            <a:pPr marL="628650" indent="-342900"/>
            <a:endParaRPr lang="en-US" sz="1400" b="1" dirty="0"/>
          </a:p>
          <a:p>
            <a:pPr marL="628650" indent="-342900"/>
            <a:r>
              <a:rPr lang="en-US" sz="1400" b="1" dirty="0"/>
              <a:t>Background</a:t>
            </a:r>
          </a:p>
          <a:p>
            <a:pPr marL="628650" indent="-342900"/>
            <a:r>
              <a:rPr lang="en-US" sz="1400" b="1" dirty="0"/>
              <a:t>	</a:t>
            </a:r>
            <a:r>
              <a:rPr lang="en-US" sz="1400" dirty="0" smtClean="0"/>
              <a:t>Network Telescopes</a:t>
            </a:r>
          </a:p>
          <a:p>
            <a:pPr marL="628650" indent="-342900"/>
            <a:r>
              <a:rPr lang="en-US" sz="1400" dirty="0"/>
              <a:t>	</a:t>
            </a:r>
            <a:r>
              <a:rPr lang="en-US" sz="1400" dirty="0" smtClean="0"/>
              <a:t>Security Metrics</a:t>
            </a:r>
          </a:p>
          <a:p>
            <a:pPr marL="628650" indent="-342900"/>
            <a:r>
              <a:rPr lang="en-US" sz="1400" dirty="0"/>
              <a:t>	</a:t>
            </a:r>
            <a:r>
              <a:rPr lang="en-US" sz="1400" dirty="0" smtClean="0"/>
              <a:t>Artificial Intelligence </a:t>
            </a:r>
          </a:p>
          <a:p>
            <a:pPr marL="628650" indent="-342900"/>
            <a:endParaRPr lang="en-US" sz="1400" dirty="0"/>
          </a:p>
          <a:p>
            <a:pPr marL="628650" indent="-342900"/>
            <a:r>
              <a:rPr lang="en-US" sz="1400" b="1" dirty="0" smtClean="0"/>
              <a:t>Related Work</a:t>
            </a:r>
          </a:p>
          <a:p>
            <a:pPr marL="628650" indent="-342900"/>
            <a:endParaRPr lang="en-US" sz="1400" dirty="0" smtClean="0"/>
          </a:p>
          <a:p>
            <a:pPr marL="628650" indent="-342900"/>
            <a:r>
              <a:rPr lang="en-US" sz="1400" b="1" dirty="0" smtClean="0"/>
              <a:t>Approach </a:t>
            </a:r>
          </a:p>
          <a:p>
            <a:pPr marL="628650" indent="-342900"/>
            <a:r>
              <a:rPr lang="en-US" sz="1400" b="1" dirty="0"/>
              <a:t>	</a:t>
            </a:r>
            <a:r>
              <a:rPr lang="en-US" sz="1400" dirty="0" smtClean="0"/>
              <a:t>Data Summarization</a:t>
            </a:r>
          </a:p>
          <a:p>
            <a:pPr marL="628650" indent="-342900"/>
            <a:r>
              <a:rPr lang="en-US" sz="1400" dirty="0"/>
              <a:t>	</a:t>
            </a:r>
            <a:r>
              <a:rPr lang="en-US" sz="1400" dirty="0" smtClean="0"/>
              <a:t>Measuring Normality</a:t>
            </a:r>
          </a:p>
          <a:p>
            <a:pPr marL="628650" indent="-342900"/>
            <a:r>
              <a:rPr lang="en-US" sz="1400" dirty="0"/>
              <a:t>	</a:t>
            </a:r>
            <a:r>
              <a:rPr lang="en-US" sz="1400" dirty="0" smtClean="0"/>
              <a:t>Manual Incident Identification</a:t>
            </a:r>
          </a:p>
          <a:p>
            <a:pPr marL="628650" indent="-342900"/>
            <a:r>
              <a:rPr lang="en-US" sz="1400" b="1" dirty="0"/>
              <a:t>	</a:t>
            </a:r>
            <a:r>
              <a:rPr lang="en-US" sz="1400" dirty="0" smtClean="0"/>
              <a:t>Constructing Training </a:t>
            </a:r>
            <a:r>
              <a:rPr lang="en-US" sz="1400" dirty="0" smtClean="0"/>
              <a:t>Data</a:t>
            </a:r>
          </a:p>
          <a:p>
            <a:pPr marL="628650" indent="-342900"/>
            <a:r>
              <a:rPr lang="en-US" sz="1400" dirty="0"/>
              <a:t>	</a:t>
            </a:r>
            <a:r>
              <a:rPr lang="en-US" sz="1400" dirty="0" smtClean="0"/>
              <a:t>(modeling)</a:t>
            </a:r>
            <a:endParaRPr lang="en-US" sz="1400" dirty="0"/>
          </a:p>
          <a:p>
            <a:pPr marL="628650" indent="-342900"/>
            <a:endParaRPr lang="en-US" b="1" dirty="0" smtClean="0"/>
          </a:p>
          <a:p>
            <a:pPr marL="628650" indent="-342900"/>
            <a:r>
              <a:rPr lang="en-US" sz="1400" b="1" dirty="0" smtClean="0"/>
              <a:t>Future Work</a:t>
            </a:r>
          </a:p>
          <a:p>
            <a:pPr marL="628650" indent="-342900"/>
            <a:endParaRPr lang="en-US" sz="1400" b="1" dirty="0"/>
          </a:p>
          <a:p>
            <a:pPr marL="628650" indent="-342900"/>
            <a:r>
              <a:rPr lang="en-US" sz="1400" b="1" dirty="0" smtClean="0"/>
              <a:t>Recap</a:t>
            </a:r>
          </a:p>
          <a:p>
            <a:pPr marL="628650" indent="-342900"/>
            <a:endParaRPr lang="en-US" sz="1400" b="1" dirty="0"/>
          </a:p>
          <a:p>
            <a:pPr marL="628650" indent="-342900"/>
            <a:r>
              <a:rPr lang="en-US" sz="1400" b="1" dirty="0" smtClean="0"/>
              <a:t>Questions and Comments</a:t>
            </a:r>
          </a:p>
          <a:p>
            <a:pPr marL="628650" indent="-342900"/>
            <a:endParaRPr lang="en-US" b="1" dirty="0"/>
          </a:p>
          <a:p>
            <a:pPr marL="628650" indent="-342900"/>
            <a:endParaRPr lang="en-U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90600"/>
            <a:ext cx="456102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3800" y="4266862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 of the “Internet” </a:t>
            </a:r>
            <a:r>
              <a:rPr lang="en-US" dirty="0"/>
              <a:t>circa 1983. </a:t>
            </a:r>
          </a:p>
        </p:txBody>
      </p:sp>
    </p:spTree>
    <p:extLst>
      <p:ext uri="{BB962C8B-B14F-4D97-AF65-F5344CB8AC3E}">
        <p14:creationId xmlns:p14="http://schemas.microsoft.com/office/powerpoint/2010/main" val="340359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23925"/>
            <a:ext cx="7696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The time interval that we choose to consider has a major effect on incident discovery.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If </a:t>
            </a:r>
            <a:r>
              <a:rPr lang="en-US" sz="2200" dirty="0" smtClean="0"/>
              <a:t>too large an interval is chosen (say a yearly scale) it is potentially difficult to discern individual incidents due to the “noise” caused by other </a:t>
            </a:r>
            <a:r>
              <a:rPr lang="en-US" sz="2200" dirty="0" smtClean="0"/>
              <a:t>incidents.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Also too large an interval is of </a:t>
            </a:r>
            <a:r>
              <a:rPr lang="en-US" sz="2200" dirty="0" smtClean="0"/>
              <a:t>little value to real-time analysis and monitoring.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Too </a:t>
            </a:r>
            <a:r>
              <a:rPr lang="en-US" sz="2200" dirty="0" smtClean="0"/>
              <a:t>small an interval requires a large amount of processing and analysis.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6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Constructing training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23925"/>
            <a:ext cx="7696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 order to train Artificial Intelligence constructs, training data is required. In this context we need data with markings showing where </a:t>
            </a:r>
            <a:r>
              <a:rPr lang="en-US" sz="2200" dirty="0" smtClean="0"/>
              <a:t>known incidents </a:t>
            </a:r>
            <a:r>
              <a:rPr lang="en-US" sz="2200" dirty="0" smtClean="0"/>
              <a:t>have occurred. While there is a large amount of data is available, most/all of it is currently </a:t>
            </a:r>
            <a:r>
              <a:rPr lang="en-US" sz="2200" dirty="0" smtClean="0"/>
              <a:t>inappropriate </a:t>
            </a:r>
            <a:r>
              <a:rPr lang="en-US" sz="2200" dirty="0" smtClean="0"/>
              <a:t>to act as training data. </a:t>
            </a:r>
          </a:p>
          <a:p>
            <a:endParaRPr lang="en-US" sz="2200" dirty="0"/>
          </a:p>
          <a:p>
            <a:r>
              <a:rPr lang="en-US" sz="2200" dirty="0" smtClean="0"/>
              <a:t>Three possible solutions to this </a:t>
            </a:r>
            <a:r>
              <a:rPr lang="en-US" sz="2200" dirty="0" smtClean="0"/>
              <a:t>problem may </a:t>
            </a:r>
            <a:r>
              <a:rPr lang="en-US" sz="2200" dirty="0" smtClean="0"/>
              <a:t>be considered. </a:t>
            </a:r>
          </a:p>
          <a:p>
            <a:endParaRPr lang="en-US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Manually </a:t>
            </a:r>
            <a:r>
              <a:rPr lang="en-US" sz="2200" dirty="0" smtClean="0"/>
              <a:t>marking </a:t>
            </a:r>
            <a:r>
              <a:rPr lang="en-US" sz="2200" dirty="0" smtClean="0"/>
              <a:t>data sets by considering heuristics that point to possible network events. Confirm using trusted websites such as CERT.org and SANS.org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Creating simulated data sets using </a:t>
            </a:r>
            <a:r>
              <a:rPr lang="en-US" sz="2200" dirty="0" smtClean="0"/>
              <a:t>existing models </a:t>
            </a:r>
            <a:r>
              <a:rPr lang="en-US" sz="2200" dirty="0" smtClean="0"/>
              <a:t>of virus propagation and other modeling of other events such as </a:t>
            </a:r>
            <a:r>
              <a:rPr lang="en-US" sz="2200" dirty="0" smtClean="0"/>
              <a:t>DDoS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 WebCrawler </a:t>
            </a:r>
            <a:r>
              <a:rPr lang="en-US" sz="2200" dirty="0" smtClean="0"/>
              <a:t>of trusted </a:t>
            </a:r>
            <a:r>
              <a:rPr lang="en-US" sz="2200" dirty="0" smtClean="0"/>
              <a:t>sites (challenging)</a:t>
            </a:r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6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Manual Marking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23925"/>
            <a:ext cx="7696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As all of the data is already stored in a database, it is relatively easy to write queries to “manually” evaluate data in hopes of finding events.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T</a:t>
            </a:r>
            <a:r>
              <a:rPr lang="en-US" sz="2200" dirty="0" smtClean="0"/>
              <a:t>his </a:t>
            </a:r>
            <a:r>
              <a:rPr lang="en-US" sz="2200" dirty="0" smtClean="0"/>
              <a:t>relies on being able to experimentally or theoretically derive useful “heuristics”/</a:t>
            </a:r>
            <a:r>
              <a:rPr lang="en-US" sz="2200" dirty="0" smtClean="0"/>
              <a:t>rules</a:t>
            </a:r>
            <a:r>
              <a:rPr lang="en-US" sz="2200" dirty="0" smtClean="0"/>
              <a:t>. </a:t>
            </a:r>
            <a:r>
              <a:rPr lang="en-US" sz="2200" dirty="0" smtClean="0"/>
              <a:t> When </a:t>
            </a:r>
            <a:r>
              <a:rPr lang="en-US" sz="2200" dirty="0" smtClean="0"/>
              <a:t>these rules are met or broken that an event has likely occurred. </a:t>
            </a:r>
          </a:p>
          <a:p>
            <a:pPr lvl="1"/>
            <a:endParaRPr lang="en-US" sz="2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/>
              <a:t>Large </a:t>
            </a:r>
            <a:r>
              <a:rPr lang="en-US" sz="2200" dirty="0" smtClean="0"/>
              <a:t>variation </a:t>
            </a:r>
            <a:r>
              <a:rPr lang="en-US" sz="2200" dirty="0" smtClean="0"/>
              <a:t>in packet sizes (some viruses do this as a protection mechanism against filtering) </a:t>
            </a:r>
          </a:p>
          <a:p>
            <a:pPr lvl="1"/>
            <a:endParaRPr lang="en-US" sz="22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/>
              <a:t>Change in Top Port Ratio of Total Traffic </a:t>
            </a:r>
          </a:p>
          <a:p>
            <a:pPr lvl="1"/>
            <a:endParaRPr lang="en-US" sz="2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/>
              <a:t>Sudden increase in packet counts for a specific port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Variation in Packet Size -&gt; Win32.Rinbot identification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4098" name="Picture 2" descr="D:\Thesis work\Reports\port29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240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60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Variation in Packet Size -&gt; Win32.Rinbot identification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4098" name="Picture 2" descr="D:\Thesis work\Reports\port29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240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276600" y="3195636"/>
            <a:ext cx="0" cy="752473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953000" y="1600200"/>
            <a:ext cx="685800" cy="67627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219200" y="3124200"/>
            <a:ext cx="76200" cy="600072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68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Variation in </a:t>
            </a:r>
            <a:r>
              <a:rPr lang="en-US" dirty="0" smtClean="0"/>
              <a:t>Top Ports as a ratio -&gt; </a:t>
            </a:r>
            <a:r>
              <a:rPr lang="en-US" dirty="0" smtClean="0"/>
              <a:t>Conficker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6146" name="Picture 2" descr="D:\Thesis work\Reports\ratiooftraff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33632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58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Variation in </a:t>
            </a:r>
            <a:r>
              <a:rPr lang="en-US" dirty="0" smtClean="0"/>
              <a:t>Top Ports as a ratio -&gt; </a:t>
            </a:r>
            <a:r>
              <a:rPr lang="en-US" dirty="0" smtClean="0"/>
              <a:t>Conficker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6146" name="Picture 2" descr="D:\Thesis work\Reports\ratiooftraff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33632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7239000" y="1447800"/>
            <a:ext cx="990600" cy="533402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600200" y="2971800"/>
            <a:ext cx="457200" cy="67627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62500" y="3374229"/>
            <a:ext cx="228600" cy="79533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6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Sudden increase in packet count -&gt; </a:t>
            </a:r>
            <a:r>
              <a:rPr lang="en-US" dirty="0" smtClean="0"/>
              <a:t>DDoS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7170" name="Picture 2" descr="D:\Thesis work\Reports\icmptyp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193039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45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Sudden increase in packet count -&gt; </a:t>
            </a:r>
            <a:r>
              <a:rPr lang="en-US" dirty="0" smtClean="0"/>
              <a:t>DDoS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7170" name="Picture 2" descr="D:\Thesis work\Reports\icmptyp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193039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066800" y="3810000"/>
            <a:ext cx="685800" cy="67627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524000" y="990600"/>
            <a:ext cx="685800" cy="676275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153400" y="3810000"/>
            <a:ext cx="342900" cy="676274"/>
          </a:xfrm>
          <a:prstGeom prst="straightConnector1">
            <a:avLst/>
          </a:prstGeom>
          <a:ln w="2540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Automated Marking through Simulation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923925"/>
            <a:ext cx="7696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Using known models for Virus Propagation and modeling of </a:t>
            </a:r>
            <a:r>
              <a:rPr lang="en-US" sz="2200" dirty="0" smtClean="0"/>
              <a:t>malicious </a:t>
            </a:r>
            <a:r>
              <a:rPr lang="en-US" sz="2200" dirty="0" smtClean="0"/>
              <a:t>activity </a:t>
            </a:r>
            <a:r>
              <a:rPr lang="en-US" sz="2200" dirty="0" smtClean="0"/>
              <a:t>it </a:t>
            </a:r>
            <a:r>
              <a:rPr lang="en-US" sz="2200" dirty="0" smtClean="0"/>
              <a:t>is possible to generate marked sets of data that can be used for training.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This </a:t>
            </a:r>
            <a:r>
              <a:rPr lang="en-US" sz="2200" dirty="0" smtClean="0"/>
              <a:t>data should </a:t>
            </a:r>
            <a:r>
              <a:rPr lang="en-US" sz="2200" dirty="0"/>
              <a:t>be perturbed </a:t>
            </a:r>
            <a:r>
              <a:rPr lang="en-US" sz="2200" dirty="0" smtClean="0"/>
              <a:t>appropriately as real events are likely to deviate from these </a:t>
            </a:r>
            <a:r>
              <a:rPr lang="en-US" sz="2200" dirty="0" smtClean="0"/>
              <a:t>models.</a:t>
            </a:r>
            <a:endParaRPr lang="en-US" sz="2200" dirty="0"/>
          </a:p>
          <a:p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Logistic Growth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SIRS Model for virus propagation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DDoS</a:t>
            </a:r>
            <a:r>
              <a:rPr lang="en-US" sz="2200" dirty="0" smtClean="0"/>
              <a:t> Model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Probabilistic </a:t>
            </a:r>
            <a:r>
              <a:rPr lang="en-US" sz="2200" dirty="0" smtClean="0"/>
              <a:t>Model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7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Foreword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Foreword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066800"/>
            <a:ext cx="777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“Fundamental characteristics of the Internet are perpetually challenging to research and analyze, and we must admit we know little about what </a:t>
            </a:r>
            <a:r>
              <a:rPr lang="en-US" i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keeps the system stable</a:t>
            </a:r>
            <a:r>
              <a:rPr lang="en-US" i="1" dirty="0" smtClean="0"/>
              <a:t>. As a result, researchers and policy makers currently analyze what is literally a </a:t>
            </a:r>
            <a:r>
              <a:rPr lang="en-US" i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trillion-dollar ecosystem [the Internet] </a:t>
            </a:r>
            <a:r>
              <a:rPr lang="en-US" i="1" dirty="0" smtClean="0"/>
              <a:t>essentially in the </a:t>
            </a:r>
            <a:r>
              <a:rPr lang="en-US" i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dark</a:t>
            </a:r>
            <a:r>
              <a:rPr lang="en-US" i="1" dirty="0" smtClean="0"/>
              <a:t>, and agencies charged with infrastructure protection have </a:t>
            </a:r>
            <a:r>
              <a:rPr lang="en-US" i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little situational awareness</a:t>
            </a:r>
            <a:r>
              <a:rPr lang="en-US" i="1" dirty="0" smtClean="0"/>
              <a:t> regarding </a:t>
            </a:r>
            <a:r>
              <a:rPr lang="en-US" i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global dynamics</a:t>
            </a:r>
            <a:r>
              <a:rPr lang="en-US" i="1" dirty="0" smtClean="0"/>
              <a:t> and operational threats”</a:t>
            </a:r>
          </a:p>
          <a:p>
            <a:endParaRPr lang="en-US" i="1" dirty="0"/>
          </a:p>
          <a:p>
            <a:r>
              <a:rPr lang="en-US" dirty="0" smtClean="0"/>
              <a:t>From : </a:t>
            </a:r>
            <a:r>
              <a:rPr lang="en-US" i="1" dirty="0" smtClean="0"/>
              <a:t>Internet Mapping: from Art to Science </a:t>
            </a:r>
            <a:r>
              <a:rPr lang="en-US" dirty="0"/>
              <a:t>by </a:t>
            </a:r>
            <a:r>
              <a:rPr lang="en-US" dirty="0" smtClean="0"/>
              <a:t>K. </a:t>
            </a:r>
            <a:r>
              <a:rPr lang="en-US" dirty="0" smtClean="0"/>
              <a:t>Claffy</a:t>
            </a:r>
            <a:r>
              <a:rPr lang="en-US" dirty="0" smtClean="0"/>
              <a:t>, Y. Hyun </a:t>
            </a:r>
            <a:r>
              <a:rPr lang="en-US" i="1" dirty="0" smtClean="0"/>
              <a:t>et. al. (CAIDA)</a:t>
            </a:r>
            <a:endParaRPr lang="en-US" i="1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3276600" cy="230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90675" y="3661648"/>
            <a:ext cx="289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raphic </a:t>
            </a:r>
            <a:r>
              <a:rPr lang="en-US" dirty="0"/>
              <a:t>of global internet traffic. Each line represents the path of sample data sent out to one of 20,000 pre- selected locations using a system called </a:t>
            </a:r>
            <a:r>
              <a:rPr lang="en-US" dirty="0" smtClean="0"/>
              <a:t>Skitter. Developed during research at CAIDA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9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Early Project 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599"/>
            <a:ext cx="7391400" cy="5219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32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Possible shortcomings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923925"/>
            <a:ext cx="7696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Mostly limited to observing previous events or considering deviations in normality.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Relying on any sort of port analysis is becoming less useful due to the dynamic port range and attacks using random ports.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Due to the nature of incidents, modeling may not always provide a good representation of reality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Parsing large datasets is incredibly time consuming. Complex queries can take hours to run if not carefully considered. </a:t>
            </a:r>
            <a:endParaRPr lang="en-US" sz="2200" dirty="0"/>
          </a:p>
          <a:p>
            <a:r>
              <a:rPr lang="en-US" sz="2200" dirty="0" smtClean="0"/>
              <a:t>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future 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couple of months will involve mainly literature review and basic implementation.</a:t>
            </a:r>
          </a:p>
          <a:p>
            <a:endParaRPr lang="en-US" dirty="0"/>
          </a:p>
          <a:p>
            <a:r>
              <a:rPr lang="en-US" dirty="0" smtClean="0"/>
              <a:t>Things I plan to investigate/do !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Build </a:t>
            </a:r>
            <a:r>
              <a:rPr lang="en-US" dirty="0" smtClean="0"/>
              <a:t>a large neural network for Network Incident Detection trained off simulated </a:t>
            </a:r>
            <a:r>
              <a:rPr lang="en-US" dirty="0" smtClean="0"/>
              <a:t>data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Manually mark datasets (for known incidents) to evaluate the effectiveness of the trained neural network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 smtClean="0"/>
              <a:t>a set of simplistic rules for incident identification. Using a GA maximize the number of incidents identified while minimizing the number of </a:t>
            </a:r>
            <a:r>
              <a:rPr lang="en-US" dirty="0" smtClean="0"/>
              <a:t>false-positives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Investigate other AI structures (Bayesian networks)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2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7391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am I doing ?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Using mathematical techniques such as artificial intelligence </a:t>
            </a:r>
            <a:r>
              <a:rPr lang="en-US" dirty="0" smtClean="0"/>
              <a:t>to </a:t>
            </a:r>
            <a:r>
              <a:rPr lang="en-US" dirty="0" smtClean="0"/>
              <a:t>aid in the identification of network incidents using Network Telescope data. </a:t>
            </a:r>
          </a:p>
          <a:p>
            <a:endParaRPr lang="en-US" dirty="0"/>
          </a:p>
          <a:p>
            <a:r>
              <a:rPr lang="en-US" dirty="0" smtClean="0"/>
              <a:t>Why ? 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 is too much data to reliably perform manual analysis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sort of information is important to people who need to make high level management decisions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Internet </a:t>
            </a:r>
            <a:r>
              <a:rPr lang="en-US" dirty="0" smtClean="0"/>
              <a:t>is a complex system and further research is required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?</a:t>
            </a:r>
          </a:p>
          <a:p>
            <a:endParaRPr lang="en-US" dirty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Using modeling techniques to simulate training data sets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Manual marking to build data sets for </a:t>
            </a:r>
            <a:r>
              <a:rPr lang="en-US" dirty="0" smtClean="0">
                <a:sym typeface="Wingdings" pitchFamily="2" charset="2"/>
              </a:rPr>
              <a:t>evaluation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Constructing artificial intelligence structures for identification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Exploring mathematical techniques that provide possible solutions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5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6324600" cy="685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all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 and comment ?</a:t>
            </a:r>
            <a:endParaRPr kumimoji="0" lang="en-US" sz="3200" b="0" i="0" u="none" strike="noStrike" kern="0" cap="all" spc="1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0400" y="1676400"/>
            <a:ext cx="8026400" cy="685800"/>
          </a:xfrm>
          <a:prstGeom prst="rect">
            <a:avLst/>
          </a:prstGeom>
          <a:noFill/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all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Comments on the quality of the presentation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kern="0" cap="all" spc="15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spc="1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0" lang="en-US" sz="3200" i="0" u="none" strike="noStrike" kern="0" spc="1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did I do wrong 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kern="0" cap="all" spc="150" baseline="0" dirty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spc="1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did I do righ</a:t>
            </a:r>
            <a:r>
              <a:rPr lang="en-US" sz="3200" kern="0" spc="150" noProof="0" dirty="0" smtClean="0">
                <a:latin typeface="+mj-lt"/>
                <a:ea typeface="+mj-ea"/>
                <a:cs typeface="+mj-cs"/>
              </a:rPr>
              <a:t>t ?</a:t>
            </a:r>
            <a:endParaRPr kumimoji="0" lang="en-US" sz="3200" i="0" u="none" strike="noStrike" kern="0" spc="15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21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23925"/>
            <a:ext cx="7696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An enormous amount of network traffic is generated on a daily basis, requiring a significant analysis.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It </a:t>
            </a:r>
            <a:r>
              <a:rPr lang="en-US" sz="2200" dirty="0" smtClean="0"/>
              <a:t>is noted that while this sort of data is often logged, it is not often that it is closely considered.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ISPs/Organizations </a:t>
            </a:r>
            <a:r>
              <a:rPr lang="en-US" sz="2200" dirty="0" smtClean="0"/>
              <a:t>are interested in traffic that is anomalous relative to regular traffic received.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It </a:t>
            </a:r>
            <a:r>
              <a:rPr lang="en-US" sz="2200" dirty="0" smtClean="0"/>
              <a:t>would be useful if there were </a:t>
            </a:r>
            <a:r>
              <a:rPr lang="en-US" sz="2200" dirty="0" smtClean="0"/>
              <a:t>intelligent and automated techniques </a:t>
            </a:r>
            <a:r>
              <a:rPr lang="en-US" sz="2200" dirty="0" smtClean="0"/>
              <a:t>to identify “Network Incidents” in a vast amount of data in a relatively short period of time.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Network Telescopes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23925"/>
            <a:ext cx="7696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The idea of a Network Telescope has been around for a number of years now (since about the early </a:t>
            </a:r>
            <a:r>
              <a:rPr lang="en-US" sz="2200" dirty="0" smtClean="0"/>
              <a:t>2000’s)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Fundamentally</a:t>
            </a:r>
            <a:r>
              <a:rPr lang="en-US" sz="2200" dirty="0" smtClean="0"/>
              <a:t>, a (Passive) Network Telescope is assigned an area of IP Space on which there are no nodes.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This </a:t>
            </a:r>
            <a:r>
              <a:rPr lang="en-US" sz="2200" dirty="0" smtClean="0"/>
              <a:t>implies that all traffic received is either malicious or due misconfiguration (class this sort of traffic as anomalous)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Being passive implies that the TCP handshake cannot be completed.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This </a:t>
            </a:r>
            <a:r>
              <a:rPr lang="en-US" sz="2200" dirty="0" smtClean="0"/>
              <a:t>provides a window into the nature of events occurring on the Internet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4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Simple Network Diagram of a Network Telescope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Bradley Cowie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153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70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Network Telescopes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23925"/>
            <a:ext cx="7696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The IP Space allocated to a Network Telescope will determine the probability that it will </a:t>
            </a:r>
            <a:r>
              <a:rPr lang="en-US" sz="2200" dirty="0" smtClean="0"/>
              <a:t>receive packets.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Considering </a:t>
            </a:r>
            <a:r>
              <a:rPr lang="en-US" sz="2200" dirty="0"/>
              <a:t>an unbiased algorithm that sends a packet to a completely random IP. The chance that a packet will arrive at a Telescope that has been allocated a Class A network space is 1/256</a:t>
            </a:r>
            <a:r>
              <a:rPr lang="en-US" sz="22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/>
              <a:t>A Class B Network Telescope has </a:t>
            </a:r>
            <a:r>
              <a:rPr lang="en-US" sz="2200" dirty="0" smtClean="0"/>
              <a:t>1/65536 chance </a:t>
            </a:r>
            <a:r>
              <a:rPr lang="en-US" sz="2200" dirty="0"/>
              <a:t>of receiving the packet. 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This </a:t>
            </a:r>
            <a:r>
              <a:rPr lang="en-US" sz="2200" dirty="0"/>
              <a:t>suggests the bigger the space the better, however it is still possible to observe </a:t>
            </a:r>
            <a:r>
              <a:rPr lang="en-US" sz="2200" dirty="0" smtClean="0"/>
              <a:t>incidents even in a small IP space.</a:t>
            </a:r>
            <a:endParaRPr lang="en-US" sz="22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03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Security Metrics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23925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A security </a:t>
            </a:r>
            <a:r>
              <a:rPr lang="en-US" sz="2200" dirty="0" smtClean="0"/>
              <a:t>metric </a:t>
            </a:r>
            <a:r>
              <a:rPr lang="en-US" sz="2200" dirty="0" smtClean="0"/>
              <a:t>is the analysis provided by considering some measurable </a:t>
            </a:r>
            <a:r>
              <a:rPr lang="en-US" sz="2200" dirty="0" smtClean="0"/>
              <a:t>quantity related to the security of a system. </a:t>
            </a:r>
            <a:endParaRPr lang="en-US" sz="2200" dirty="0" smtClean="0"/>
          </a:p>
          <a:p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Logs </a:t>
            </a:r>
            <a:r>
              <a:rPr lang="en-US" sz="2200" dirty="0" smtClean="0"/>
              <a:t>of the number of machines that have </a:t>
            </a:r>
            <a:r>
              <a:rPr lang="en-US" sz="2200" dirty="0" smtClean="0"/>
              <a:t>received </a:t>
            </a:r>
            <a:r>
              <a:rPr lang="en-US" sz="2200" dirty="0" smtClean="0"/>
              <a:t>and applied patches over a period of time provides a useful measure of the effectiveness of </a:t>
            </a:r>
            <a:r>
              <a:rPr lang="en-US" sz="2200" dirty="0" smtClean="0"/>
              <a:t>patching </a:t>
            </a:r>
            <a:r>
              <a:rPr lang="en-US" sz="2200" dirty="0" smtClean="0"/>
              <a:t>systems put in place by an </a:t>
            </a:r>
            <a:r>
              <a:rPr lang="en-US" sz="2200" dirty="0" smtClean="0"/>
              <a:t>organization’s </a:t>
            </a:r>
            <a:r>
              <a:rPr lang="en-US" sz="2200" dirty="0" smtClean="0"/>
              <a:t>IT department</a:t>
            </a:r>
          </a:p>
          <a:p>
            <a:endParaRPr lang="en-US" sz="22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7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Security Metrics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923925"/>
            <a:ext cx="7696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When </a:t>
            </a:r>
            <a:r>
              <a:rPr lang="en-US" sz="2200" i="1" dirty="0"/>
              <a:t>you </a:t>
            </a:r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can measure </a:t>
            </a:r>
            <a:r>
              <a:rPr lang="en-US" sz="2200" i="1" dirty="0"/>
              <a:t>what you are speaking about, and express it in numbers, </a:t>
            </a:r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you know something about it</a:t>
            </a:r>
            <a:r>
              <a:rPr lang="en-US" sz="2200" i="1" dirty="0"/>
              <a:t>; but when you cannot measure it, when you </a:t>
            </a:r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cannot express </a:t>
            </a:r>
            <a:r>
              <a:rPr lang="en-US" sz="2200" i="1" dirty="0"/>
              <a:t>it in numbers, your knowledge is of a </a:t>
            </a:r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meager and unsatisfactory </a:t>
            </a:r>
            <a:r>
              <a:rPr lang="en-US" sz="2200" i="1" dirty="0"/>
              <a:t>kind: </a:t>
            </a:r>
            <a:r>
              <a:rPr lang="en-US" sz="2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it may be the beginning of knowledge</a:t>
            </a:r>
            <a:r>
              <a:rPr lang="en-US" sz="2200" i="1" dirty="0"/>
              <a:t>, but you have scarcely, in your thoughts, advanced to the state of science</a:t>
            </a:r>
            <a:r>
              <a:rPr lang="en-US" sz="2200" i="1" dirty="0" smtClean="0"/>
              <a:t>.</a:t>
            </a:r>
          </a:p>
          <a:p>
            <a:endParaRPr lang="en-US" sz="2200" i="1" dirty="0"/>
          </a:p>
          <a:p>
            <a:r>
              <a:rPr lang="en-US" sz="2200" dirty="0"/>
              <a:t>William Thompson, Lord Kelvin, Popular Lectures and Addresses [1891-1894], in Bartlett's Familiar Quotations, Fourteenth Edition, 1968, p. 723a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2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NRGSlides">
  <a:themeElements>
    <a:clrScheme name="SNRG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FFFFFF" mc:Ignorable=""/>
      </a:lt2>
      <a:accent1>
        <a:srgbClr xmlns:mc="http://schemas.openxmlformats.org/markup-compatibility/2006" xmlns:a14="http://schemas.microsoft.com/office/drawing/2010/main" val="D8D8D8" mc:Ignorable=""/>
      </a:accent1>
      <a:accent2>
        <a:srgbClr xmlns:mc="http://schemas.openxmlformats.org/markup-compatibility/2006" xmlns:a14="http://schemas.microsoft.com/office/drawing/2010/main" val="8B8B8B" mc:Ignorable=""/>
      </a:accent2>
      <a:accent3>
        <a:srgbClr xmlns:mc="http://schemas.openxmlformats.org/markup-compatibility/2006" xmlns:a14="http://schemas.microsoft.com/office/drawing/2010/main" val="3F3F3F" mc:Ignorable=""/>
      </a:accent3>
      <a:accent4>
        <a:srgbClr xmlns:mc="http://schemas.openxmlformats.org/markup-compatibility/2006" xmlns:a14="http://schemas.microsoft.com/office/drawing/2010/main" val="900000" mc:Ignorable=""/>
      </a:accent4>
      <a:accent5>
        <a:srgbClr xmlns:mc="http://schemas.openxmlformats.org/markup-compatibility/2006" xmlns:a14="http://schemas.microsoft.com/office/drawing/2010/main" val="6C0000" mc:Ignorable=""/>
      </a:accent5>
      <a:accent6>
        <a:srgbClr xmlns:mc="http://schemas.openxmlformats.org/markup-compatibility/2006" xmlns:a14="http://schemas.microsoft.com/office/drawing/2010/main" val="000000" mc:Ignorable=""/>
      </a:accent6>
      <a:hlink>
        <a:srgbClr xmlns:mc="http://schemas.openxmlformats.org/markup-compatibility/2006" xmlns:a14="http://schemas.microsoft.com/office/drawing/2010/main" val="5F5F5F" mc:Ignorable=""/>
      </a:hlink>
      <a:folHlink>
        <a:srgbClr xmlns:mc="http://schemas.openxmlformats.org/markup-compatibility/2006" xmlns:a14="http://schemas.microsoft.com/office/drawing/2010/main" val="919191" mc:Ignorable=""/>
      </a:folHlink>
    </a:clrScheme>
    <a:fontScheme name="SNRG">
      <a:majorFont>
        <a:latin typeface="Tw Cen MT"/>
        <a:ea typeface=""/>
        <a:cs typeface=""/>
      </a:majorFont>
      <a:minorFont>
        <a:latin typeface="Arial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xmlns:mc="http://schemas.openxmlformats.org/markup-compatibility/2006" xmlns:a14="http://schemas.microsoft.com/office/drawing/2010/main" val="000000" mc:Ignorable="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xmlns:mc="http://schemas.openxmlformats.org/markup-compatibility/2006" xmlns:a14="http://schemas.microsoft.com/office/drawing/2010/main" val="000000" mc:Ignorable="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xmlns:mc="http://schemas.openxmlformats.org/markup-compatibility/2006" xmlns:a14="http://schemas.microsoft.com/office/drawing/2010/main" val="000000" mc:Ignorable="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SNRGSlides</Template>
  <TotalTime>0</TotalTime>
  <Words>1966</Words>
  <Application>Microsoft Office PowerPoint</Application>
  <PresentationFormat>On-screen Show (4:3)</PresentationFormat>
  <Paragraphs>316</Paragraphs>
  <Slides>35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SNRGSlides</vt:lpstr>
      <vt:lpstr>Mathematical analysis of network telescope traffic for automated security metric generation</vt:lpstr>
      <vt:lpstr>Outline</vt:lpstr>
      <vt:lpstr>Foreword</vt:lpstr>
      <vt:lpstr>Introduction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Background</vt:lpstr>
      <vt:lpstr>Related Works</vt:lpstr>
      <vt:lpstr>Related Works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  </vt:lpstr>
      <vt:lpstr>Scope</vt:lpstr>
      <vt:lpstr>Scope</vt:lpstr>
      <vt:lpstr>Future Work</vt:lpstr>
      <vt:lpstr>RECAP</vt:lpstr>
      <vt:lpstr>Questions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2009-03-02T02:55:27Z</dcterms:created>
  <dcterms:modified xsi:type="dcterms:W3CDTF">2010-05-23T22:59:58Z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